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57" r:id="rId2"/>
  </p:sldIdLst>
  <p:sldSz cx="6858000" cy="12192000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343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6813" y="4470403"/>
            <a:ext cx="4950338" cy="4022722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6813" y="8493121"/>
            <a:ext cx="4950338" cy="2002281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23789" y="7682060"/>
            <a:ext cx="1046605" cy="1389833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7500" y="8052518"/>
            <a:ext cx="438734" cy="649111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985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1083734"/>
            <a:ext cx="4943989" cy="5541404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7740526"/>
            <a:ext cx="4943989" cy="2765980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5629382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5767361"/>
            <a:ext cx="438734" cy="649111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957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1093" y="1083734"/>
            <a:ext cx="4582190" cy="5147733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811979" y="6231467"/>
            <a:ext cx="4240416" cy="677333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7740526"/>
            <a:ext cx="4943989" cy="2765980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44" y="5629382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5767361"/>
            <a:ext cx="438734" cy="649111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356238" y="1152009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27150" y="5164988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3078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4334936"/>
            <a:ext cx="4943989" cy="4844169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2" y="9211733"/>
            <a:ext cx="4943989" cy="129710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4" y="8730063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8858824"/>
            <a:ext cx="438734" cy="649111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873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641093" y="1083734"/>
            <a:ext cx="4582190" cy="5147733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56811" y="7721600"/>
            <a:ext cx="5016219" cy="149013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1" y="9211733"/>
            <a:ext cx="5016219" cy="129710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44" y="8730063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8858824"/>
            <a:ext cx="438734" cy="649111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56238" y="1152009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27150" y="5164988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31396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1115390"/>
            <a:ext cx="4943988" cy="5120036"/>
          </a:xfrm>
        </p:spPr>
        <p:txBody>
          <a:bodyPr anchor="ctr">
            <a:normAutofit/>
          </a:bodyPr>
          <a:lstStyle>
            <a:lvl1pPr algn="l">
              <a:defRPr sz="36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56812" y="7721600"/>
            <a:ext cx="4943989" cy="149013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2" y="9211733"/>
            <a:ext cx="4943989" cy="129710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8730063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8858824"/>
            <a:ext cx="438734" cy="649111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1875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1264346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1816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8901" y="1115390"/>
            <a:ext cx="1242099" cy="9393452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56812" y="1115390"/>
            <a:ext cx="3537261" cy="9393452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1264346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323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01" y="1109529"/>
            <a:ext cx="4941899" cy="2277138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6812" y="3793067"/>
            <a:ext cx="4943989" cy="6715772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1264346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624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3688110"/>
            <a:ext cx="4943989" cy="261120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6366933"/>
            <a:ext cx="4943989" cy="15296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4" y="5629382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5767361"/>
            <a:ext cx="438734" cy="649111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294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56813" y="3798589"/>
            <a:ext cx="2398148" cy="6697595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02981" y="3798589"/>
            <a:ext cx="2397820" cy="6697595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44" y="1264346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1400504"/>
            <a:ext cx="438734" cy="649111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480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9014" y="3958446"/>
            <a:ext cx="2155947" cy="1024466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6811" y="4982913"/>
            <a:ext cx="2398149" cy="552125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2116" y="3952707"/>
            <a:ext cx="2154929" cy="1024466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00286" y="4977174"/>
            <a:ext cx="2396760" cy="552125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4" y="1264346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1400504"/>
            <a:ext cx="438734" cy="649111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527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00" y="1109529"/>
            <a:ext cx="4941900" cy="2277138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44" y="1264346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209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44" y="1264346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322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1" y="793045"/>
            <a:ext cx="1972188" cy="1735666"/>
          </a:xfrm>
        </p:spPr>
        <p:txBody>
          <a:bodyPr anchor="b"/>
          <a:lstStyle>
            <a:lvl1pPr algn="l">
              <a:defRPr sz="15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7620" y="793048"/>
            <a:ext cx="2843180" cy="9626601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1" y="2841979"/>
            <a:ext cx="1972188" cy="7577664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1264346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033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8534400"/>
            <a:ext cx="4943989" cy="100753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56812" y="1128827"/>
            <a:ext cx="4943989" cy="685328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2" y="9541934"/>
            <a:ext cx="4943989" cy="877710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8730063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8858824"/>
            <a:ext cx="438734" cy="649111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490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406400"/>
            <a:ext cx="1485900" cy="11802005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15316" y="507"/>
            <a:ext cx="1464204" cy="12183054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37160" cy="12192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8900" y="1109529"/>
            <a:ext cx="4941900" cy="22771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3793067"/>
            <a:ext cx="4943989" cy="690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29300" y="10906826"/>
            <a:ext cx="574785" cy="658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6811" y="10908106"/>
            <a:ext cx="4287366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83421" y="1400504"/>
            <a:ext cx="438734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991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286" y="10215516"/>
            <a:ext cx="3770333" cy="2141065"/>
          </a:xfrm>
          <a:prstGeom prst="rect">
            <a:avLst/>
          </a:prstGeom>
          <a:effectLst>
            <a:softEdge rad="533400"/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79751" y="718623"/>
            <a:ext cx="5382427" cy="1258067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4000" b="1" dirty="0" smtClean="0">
                <a:solidFill>
                  <a:schemeClr val="accent6">
                    <a:lumMod val="75000"/>
                  </a:schemeClr>
                </a:solidFill>
              </a:rPr>
              <a:t>屏東縣石門國民小學</a:t>
            </a:r>
            <a:r>
              <a:rPr lang="en-US" altLang="zh-TW" sz="4000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altLang="zh-TW" sz="40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4000" b="1" dirty="0" smtClean="0">
                <a:solidFill>
                  <a:schemeClr val="accent6">
                    <a:lumMod val="75000"/>
                  </a:schemeClr>
                </a:solidFill>
              </a:rPr>
              <a:t>114</a:t>
            </a:r>
            <a:r>
              <a:rPr lang="zh-TW" altLang="en-US" sz="4000" b="1" dirty="0" smtClean="0">
                <a:solidFill>
                  <a:schemeClr val="accent6">
                    <a:lumMod val="75000"/>
                  </a:schemeClr>
                </a:solidFill>
              </a:rPr>
              <a:t>學年</a:t>
            </a:r>
            <a:r>
              <a:rPr lang="zh-TW" altLang="en-US" sz="4000" b="1" dirty="0" smtClean="0">
                <a:solidFill>
                  <a:schemeClr val="accent6">
                    <a:lumMod val="75000"/>
                  </a:schemeClr>
                </a:solidFill>
              </a:rPr>
              <a:t>度國小部</a:t>
            </a:r>
            <a:r>
              <a:rPr lang="en-US" altLang="zh-TW" sz="4000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altLang="zh-TW" sz="40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zh-TW" altLang="en-US" sz="4000" b="1" dirty="0" smtClean="0">
                <a:solidFill>
                  <a:schemeClr val="accent6">
                    <a:lumMod val="75000"/>
                  </a:schemeClr>
                </a:solidFill>
              </a:rPr>
              <a:t>新生報到</a:t>
            </a:r>
            <a:r>
              <a:rPr lang="zh-TW" altLang="en-US" sz="4000" b="1" dirty="0">
                <a:solidFill>
                  <a:schemeClr val="accent6">
                    <a:lumMod val="75000"/>
                  </a:schemeClr>
                </a:solidFill>
              </a:rPr>
              <a:t>方案</a:t>
            </a:r>
          </a:p>
        </p:txBody>
      </p:sp>
      <p:grpSp>
        <p:nvGrpSpPr>
          <p:cNvPr id="7" name="群組 6"/>
          <p:cNvGrpSpPr/>
          <p:nvPr/>
        </p:nvGrpSpPr>
        <p:grpSpPr>
          <a:xfrm>
            <a:off x="644861" y="2106319"/>
            <a:ext cx="2382499" cy="798557"/>
            <a:chOff x="236718" y="1409422"/>
            <a:chExt cx="2382499" cy="1191249"/>
          </a:xfrm>
        </p:grpSpPr>
        <p:sp>
          <p:nvSpPr>
            <p:cNvPr id="8" name="圓角矩形 7"/>
            <p:cNvSpPr/>
            <p:nvPr/>
          </p:nvSpPr>
          <p:spPr>
            <a:xfrm>
              <a:off x="236718" y="1409422"/>
              <a:ext cx="2382499" cy="119124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圓角矩形 4"/>
            <p:cNvSpPr txBox="1"/>
            <p:nvPr/>
          </p:nvSpPr>
          <p:spPr>
            <a:xfrm>
              <a:off x="271608" y="1667001"/>
              <a:ext cx="2312719" cy="7636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50800" rIns="76200" bIns="508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4000" kern="1200" dirty="0" smtClean="0"/>
                <a:t>親自報到</a:t>
              </a:r>
              <a:endParaRPr lang="zh-TW" altLang="en-US" sz="4000" kern="1200" dirty="0"/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3651064" y="2099685"/>
            <a:ext cx="2425253" cy="835643"/>
            <a:chOff x="236718" y="1409422"/>
            <a:chExt cx="2382499" cy="1191249"/>
          </a:xfrm>
        </p:grpSpPr>
        <p:sp>
          <p:nvSpPr>
            <p:cNvPr id="11" name="圓角矩形 10"/>
            <p:cNvSpPr/>
            <p:nvPr/>
          </p:nvSpPr>
          <p:spPr>
            <a:xfrm>
              <a:off x="236718" y="1409422"/>
              <a:ext cx="2382499" cy="119124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圓角矩形 4"/>
            <p:cNvSpPr txBox="1"/>
            <p:nvPr/>
          </p:nvSpPr>
          <p:spPr>
            <a:xfrm>
              <a:off x="292608" y="1638599"/>
              <a:ext cx="2312719" cy="7328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50800" rIns="76200" bIns="508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4000" kern="1200" dirty="0" smtClean="0"/>
                <a:t>線</a:t>
              </a:r>
              <a:r>
                <a:rPr lang="zh-TW" altLang="en-US" sz="4000" dirty="0"/>
                <a:t>上</a:t>
              </a:r>
              <a:r>
                <a:rPr lang="zh-TW" altLang="en-US" sz="4000" kern="1200" dirty="0" smtClean="0"/>
                <a:t>報到</a:t>
              </a:r>
              <a:endParaRPr lang="zh-TW" altLang="en-US" sz="4000" kern="1200" dirty="0"/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3707957" y="3758789"/>
            <a:ext cx="2899751" cy="3111604"/>
            <a:chOff x="3351484" y="2789917"/>
            <a:chExt cx="2601441" cy="2444691"/>
          </a:xfrm>
        </p:grpSpPr>
        <p:sp>
          <p:nvSpPr>
            <p:cNvPr id="19" name="圓角矩形 18"/>
            <p:cNvSpPr/>
            <p:nvPr/>
          </p:nvSpPr>
          <p:spPr>
            <a:xfrm>
              <a:off x="3351484" y="2789917"/>
              <a:ext cx="2601441" cy="227786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圓角矩形 4"/>
            <p:cNvSpPr txBox="1"/>
            <p:nvPr/>
          </p:nvSpPr>
          <p:spPr>
            <a:xfrm>
              <a:off x="3460136" y="3063676"/>
              <a:ext cx="2468009" cy="21709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0" tIns="25400" rIns="38100" bIns="25400" numCol="1" spcCol="1270" anchor="ctr" anchorCtr="0">
              <a:noAutofit/>
            </a:bodyPr>
            <a:lstStyle/>
            <a:p>
              <a:pPr lvl="0" algn="l" defTabSz="889000">
                <a:lnSpc>
                  <a:spcPts val="28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altLang="zh-TW" sz="2000" b="1" kern="1200" dirty="0" smtClean="0">
                <a:solidFill>
                  <a:srgbClr val="7030A0"/>
                </a:solidFill>
              </a:endParaRPr>
            </a:p>
            <a:p>
              <a:pPr lvl="0" algn="l" defTabSz="889000">
                <a:lnSpc>
                  <a:spcPts val="28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2000" b="1" kern="1200" dirty="0" smtClean="0">
                  <a:solidFill>
                    <a:srgbClr val="7030A0"/>
                  </a:solidFill>
                </a:rPr>
                <a:t>【</a:t>
              </a:r>
              <a:r>
                <a:rPr lang="zh-TW" altLang="en-US" sz="2000" b="1" kern="1200" dirty="0" smtClean="0">
                  <a:solidFill>
                    <a:srgbClr val="7030A0"/>
                  </a:solidFill>
                </a:rPr>
                <a:t>步驟一</a:t>
              </a:r>
              <a:r>
                <a:rPr lang="en-US" altLang="zh-TW" sz="2000" b="1" kern="1200" dirty="0" smtClean="0">
                  <a:solidFill>
                    <a:srgbClr val="7030A0"/>
                  </a:solidFill>
                </a:rPr>
                <a:t>】</a:t>
              </a:r>
              <a:r>
                <a:rPr lang="zh-TW" altLang="en-US" sz="2000" b="1" dirty="0" smtClean="0">
                  <a:solidFill>
                    <a:srgbClr val="7030A0"/>
                  </a:solidFill>
                </a:rPr>
                <a:t>下載文件</a:t>
              </a:r>
              <a:endParaRPr lang="en-US" altLang="zh-TW" sz="2000" b="1" kern="1200" dirty="0" smtClean="0">
                <a:solidFill>
                  <a:srgbClr val="7030A0"/>
                </a:solidFill>
              </a:endParaRPr>
            </a:p>
            <a:p>
              <a:pPr lvl="0" defTabSz="889000">
                <a:lnSpc>
                  <a:spcPts val="28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000" dirty="0" smtClean="0"/>
                <a:t>石門國小</a:t>
              </a:r>
              <a:r>
                <a:rPr lang="zh-TW" altLang="en-US" sz="2000" kern="1200" dirty="0" smtClean="0"/>
                <a:t>校網</a:t>
              </a:r>
              <a:r>
                <a:rPr lang="zh-TW" altLang="en-US" sz="2000" kern="1200" dirty="0" smtClean="0"/>
                <a:t>公告</a:t>
              </a:r>
              <a:r>
                <a:rPr lang="en-US" altLang="zh-TW" sz="2000" dirty="0"/>
                <a:t>https://</a:t>
              </a:r>
              <a:r>
                <a:rPr lang="en-US" altLang="zh-TW" sz="2000" dirty="0" err="1"/>
                <a:t>www.smps.ptc.edu.tw</a:t>
              </a:r>
              <a:r>
                <a:rPr lang="en-US" altLang="zh-TW" sz="2000" dirty="0"/>
                <a:t>/</a:t>
              </a:r>
              <a:r>
                <a:rPr lang="en-US" altLang="zh-TW" sz="2000" dirty="0" err="1"/>
                <a:t>nss</a:t>
              </a:r>
              <a:r>
                <a:rPr lang="en-US" altLang="zh-TW" sz="2000" dirty="0"/>
                <a:t>/p/index</a:t>
              </a:r>
              <a:r>
                <a:rPr lang="zh-TW" altLang="en-US" sz="2000" kern="1200" dirty="0" smtClean="0"/>
                <a:t>，</a:t>
              </a:r>
              <a:r>
                <a:rPr lang="zh-TW" altLang="en-US" sz="2000" kern="1200" dirty="0" smtClean="0"/>
                <a:t>至</a:t>
              </a:r>
              <a:r>
                <a:rPr lang="en-US" altLang="zh-TW" sz="2000" kern="1200" dirty="0" smtClean="0"/>
                <a:t>[</a:t>
              </a:r>
              <a:r>
                <a:rPr lang="zh-TW" altLang="en-US" sz="2000" kern="1200" dirty="0" smtClean="0"/>
                <a:t>最新消息</a:t>
              </a:r>
              <a:r>
                <a:rPr lang="en-US" altLang="zh-TW" sz="2000" kern="1200" dirty="0" smtClean="0"/>
                <a:t>]</a:t>
              </a:r>
              <a:r>
                <a:rPr lang="zh-TW" altLang="en-US" sz="2000" dirty="0" smtClean="0"/>
                <a:t>下載報到文件</a:t>
              </a:r>
              <a:r>
                <a:rPr lang="zh-TW" altLang="en-US" sz="2000" dirty="0" smtClean="0">
                  <a:latin typeface="PMingLiU" panose="02020500000000000000" pitchFamily="18" charset="-120"/>
                  <a:ea typeface="PMingLiU" panose="02020500000000000000" pitchFamily="18" charset="-120"/>
                </a:rPr>
                <a:t>。</a:t>
              </a:r>
              <a:endParaRPr lang="en-US" altLang="zh-TW" sz="2000" kern="1200" dirty="0" smtClean="0"/>
            </a:p>
            <a:p>
              <a:pPr lvl="0" algn="l" defTabSz="889000">
                <a:lnSpc>
                  <a:spcPts val="28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altLang="zh-TW" sz="2000" kern="1200" dirty="0" smtClean="0"/>
            </a:p>
            <a:p>
              <a:pPr lvl="0" algn="l" defTabSz="889000">
                <a:lnSpc>
                  <a:spcPts val="28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altLang="zh-TW" sz="2000" kern="1200" dirty="0" smtClean="0"/>
            </a:p>
            <a:p>
              <a:pPr lvl="0" algn="l" defTabSz="889000">
                <a:lnSpc>
                  <a:spcPts val="28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2000" kern="1200" dirty="0"/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2728452" y="7545646"/>
            <a:ext cx="3879256" cy="3917431"/>
            <a:chOff x="3640738" y="5444352"/>
            <a:chExt cx="2685686" cy="3122134"/>
          </a:xfrm>
        </p:grpSpPr>
        <p:sp>
          <p:nvSpPr>
            <p:cNvPr id="22" name="圓角矩形 21"/>
            <p:cNvSpPr/>
            <p:nvPr/>
          </p:nvSpPr>
          <p:spPr>
            <a:xfrm>
              <a:off x="3640738" y="5444352"/>
              <a:ext cx="2685686" cy="312213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圓角矩形 4"/>
            <p:cNvSpPr txBox="1"/>
            <p:nvPr/>
          </p:nvSpPr>
          <p:spPr>
            <a:xfrm>
              <a:off x="3678157" y="5451026"/>
              <a:ext cx="2610848" cy="26376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0" tIns="25400" rIns="38100" bIns="25400" numCol="1" spcCol="1270" anchor="ctr" anchorCtr="0">
              <a:noAutofit/>
            </a:bodyPr>
            <a:lstStyle/>
            <a:p>
              <a:pPr algn="ctr">
                <a:lnSpc>
                  <a:spcPts val="2400"/>
                </a:lnSpc>
                <a:spcAft>
                  <a:spcPts val="0"/>
                </a:spcAft>
              </a:pPr>
              <a:r>
                <a:rPr lang="en-US" altLang="zh-TW" sz="2000" b="1" kern="1200" dirty="0" smtClean="0">
                  <a:solidFill>
                    <a:srgbClr val="7030A0"/>
                  </a:solidFill>
                </a:rPr>
                <a:t>【</a:t>
              </a:r>
              <a:r>
                <a:rPr lang="zh-TW" altLang="en-US" sz="2000" b="1" kern="1200" dirty="0" smtClean="0">
                  <a:solidFill>
                    <a:srgbClr val="7030A0"/>
                  </a:solidFill>
                </a:rPr>
                <a:t>步驟二</a:t>
              </a:r>
              <a:r>
                <a:rPr lang="en-US" altLang="zh-TW" sz="2000" b="1" kern="1200" dirty="0" smtClean="0">
                  <a:solidFill>
                    <a:srgbClr val="7030A0"/>
                  </a:solidFill>
                </a:rPr>
                <a:t>】</a:t>
              </a:r>
              <a:r>
                <a:rPr lang="zh-TW" altLang="en-US" sz="2000" b="1" kern="1200" dirty="0" smtClean="0">
                  <a:solidFill>
                    <a:srgbClr val="7030A0"/>
                  </a:solidFill>
                </a:rPr>
                <a:t>郵寄證件</a:t>
              </a:r>
              <a:r>
                <a:rPr lang="en-US" altLang="zh-TW" sz="2000" kern="1200" dirty="0" smtClean="0"/>
                <a:t/>
              </a:r>
              <a:br>
                <a:rPr lang="en-US" altLang="zh-TW" sz="2000" kern="1200" dirty="0" smtClean="0"/>
              </a:br>
              <a:r>
                <a:rPr lang="zh-TW" altLang="en-US" sz="2000" kern="1200" dirty="0" smtClean="0"/>
                <a:t>請</a:t>
              </a:r>
              <a:r>
                <a:rPr lang="zh-TW" altLang="en-US" sz="2000" kern="1200" dirty="0" smtClean="0"/>
                <a:t>將</a:t>
              </a:r>
              <a:endParaRPr lang="en-US" altLang="zh-TW" sz="2000" dirty="0"/>
            </a:p>
            <a:p>
              <a:pPr algn="ctr">
                <a:lnSpc>
                  <a:spcPts val="2400"/>
                </a:lnSpc>
                <a:spcAft>
                  <a:spcPts val="0"/>
                </a:spcAft>
              </a:pPr>
              <a:r>
                <a:rPr lang="zh-TW" altLang="en-US" b="1" kern="1200" dirty="0" smtClean="0">
                  <a:solidFill>
                    <a:srgbClr val="00B0F0"/>
                  </a:solidFill>
                  <a:latin typeface="+mj-ea"/>
                  <a:ea typeface="+mj-ea"/>
                </a:rPr>
                <a:t>「</a:t>
              </a:r>
              <a:r>
                <a:rPr lang="zh-TW" altLang="en-US" b="1" kern="1200" dirty="0" smtClean="0">
                  <a:solidFill>
                    <a:srgbClr val="00B0F0"/>
                  </a:solidFill>
                  <a:latin typeface="+mj-ea"/>
                  <a:ea typeface="+mj-ea"/>
                </a:rPr>
                <a:t>新生入學通知單」、「</a:t>
              </a:r>
              <a:r>
                <a:rPr lang="zh-TW" altLang="en-US" b="1" dirty="0">
                  <a:solidFill>
                    <a:srgbClr val="00B0F0"/>
                  </a:solidFill>
                  <a:latin typeface="+mj-ea"/>
                  <a:ea typeface="+mj-ea"/>
                </a:rPr>
                <a:t>戶籍謄本</a:t>
              </a:r>
              <a:r>
                <a:rPr lang="zh-TW" altLang="en-US" b="1" kern="1200" dirty="0" smtClean="0">
                  <a:solidFill>
                    <a:srgbClr val="00B0F0"/>
                  </a:solidFill>
                  <a:latin typeface="+mj-ea"/>
                  <a:ea typeface="+mj-ea"/>
                </a:rPr>
                <a:t>正本」</a:t>
              </a:r>
              <a:r>
                <a:rPr lang="zh-TW" altLang="en-US" b="1" dirty="0">
                  <a:solidFill>
                    <a:srgbClr val="00B0F0"/>
                  </a:solidFill>
                  <a:latin typeface="+mj-ea"/>
                  <a:ea typeface="+mj-ea"/>
                </a:rPr>
                <a:t>或「戶口名簿影本</a:t>
              </a:r>
              <a:r>
                <a:rPr lang="zh-TW" altLang="en-US" b="1" dirty="0" smtClean="0">
                  <a:solidFill>
                    <a:srgbClr val="00B0F0"/>
                  </a:solidFill>
                  <a:latin typeface="+mj-ea"/>
                  <a:ea typeface="+mj-ea"/>
                </a:rPr>
                <a:t>」、 </a:t>
              </a:r>
              <a:r>
                <a:rPr lang="zh-TW" altLang="en-US" b="1" dirty="0" smtClean="0">
                  <a:solidFill>
                    <a:srgbClr val="00B0F0"/>
                  </a:solidFill>
                  <a:latin typeface="+mj-ea"/>
                  <a:ea typeface="+mj-ea"/>
                </a:rPr>
                <a:t>「新生報名表</a:t>
              </a:r>
              <a:r>
                <a:rPr lang="zh-TW" altLang="en-US" b="1" dirty="0" smtClean="0">
                  <a:solidFill>
                    <a:srgbClr val="00B0F0"/>
                  </a:solidFill>
                  <a:latin typeface="+mj-ea"/>
                  <a:ea typeface="+mj-ea"/>
                </a:rPr>
                <a:t>」、</a:t>
              </a:r>
              <a:r>
                <a:rPr lang="zh-TW" altLang="en-US" b="1" dirty="0" smtClean="0">
                  <a:solidFill>
                    <a:srgbClr val="00B0F0"/>
                  </a:solidFill>
                  <a:latin typeface="+mj-ea"/>
                  <a:ea typeface="+mj-ea"/>
                </a:rPr>
                <a:t> 「</a:t>
              </a:r>
              <a:r>
                <a:rPr lang="zh-TW" altLang="zh-TW" b="1" kern="150" dirty="0">
                  <a:solidFill>
                    <a:srgbClr val="00B0F0"/>
                  </a:solidFill>
                  <a:latin typeface="+mj-ea"/>
                  <a:ea typeface="+mj-ea"/>
                </a:rPr>
                <a:t>本土語文</a:t>
              </a:r>
              <a:r>
                <a:rPr lang="en-US" altLang="zh-TW" b="1" kern="150" dirty="0">
                  <a:solidFill>
                    <a:srgbClr val="00B0F0"/>
                  </a:solidFill>
                  <a:latin typeface="+mj-ea"/>
                  <a:ea typeface="+mj-ea"/>
                </a:rPr>
                <a:t>/</a:t>
              </a:r>
              <a:r>
                <a:rPr lang="zh-TW" altLang="zh-TW" b="1" kern="150" dirty="0">
                  <a:solidFill>
                    <a:srgbClr val="00B0F0"/>
                  </a:solidFill>
                  <a:latin typeface="+mj-ea"/>
                  <a:ea typeface="+mj-ea"/>
                </a:rPr>
                <a:t>臺灣手語</a:t>
              </a:r>
              <a:r>
                <a:rPr lang="en-US" altLang="zh-TW" b="1" kern="150" dirty="0">
                  <a:solidFill>
                    <a:srgbClr val="00B0F0"/>
                  </a:solidFill>
                  <a:latin typeface="+mj-ea"/>
                  <a:ea typeface="+mj-ea"/>
                </a:rPr>
                <a:t>/</a:t>
              </a:r>
              <a:r>
                <a:rPr lang="zh-TW" altLang="zh-TW" b="1" kern="150" dirty="0">
                  <a:solidFill>
                    <a:srgbClr val="00B0F0"/>
                  </a:solidFill>
                  <a:latin typeface="+mj-ea"/>
                  <a:ea typeface="+mj-ea"/>
                </a:rPr>
                <a:t>新住民語文選修課程調查表</a:t>
              </a:r>
              <a:endParaRPr lang="zh-TW" altLang="zh-TW" sz="1600" kern="150" dirty="0">
                <a:solidFill>
                  <a:srgbClr val="00B0F0"/>
                </a:solidFill>
                <a:latin typeface="+mj-ea"/>
                <a:ea typeface="+mj-ea"/>
              </a:endParaRPr>
            </a:p>
            <a:p>
              <a:pPr lvl="0" defTabSz="889000">
                <a:lnSpc>
                  <a:spcPts val="28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b="1" dirty="0" smtClean="0">
                  <a:solidFill>
                    <a:srgbClr val="00B0F0"/>
                  </a:solidFill>
                  <a:latin typeface="+mj-ea"/>
                  <a:ea typeface="+mj-ea"/>
                </a:rPr>
                <a:t>」</a:t>
              </a:r>
              <a:r>
                <a:rPr lang="zh-TW" altLang="en-US" sz="2000" kern="1200" dirty="0" smtClean="0"/>
                <a:t>郵寄</a:t>
              </a:r>
              <a:r>
                <a:rPr lang="zh-TW" altLang="en-US" sz="2000" kern="1200" dirty="0" smtClean="0"/>
                <a:t>到學校地址。</a:t>
              </a:r>
              <a:r>
                <a:rPr lang="en-US" altLang="zh-TW" sz="2000" kern="1200" dirty="0" smtClean="0"/>
                <a:t/>
              </a:r>
              <a:br>
                <a:rPr lang="en-US" altLang="zh-TW" sz="2000" kern="1200" dirty="0" smtClean="0"/>
              </a:br>
              <a:r>
                <a:rPr lang="zh-TW" altLang="en-US" sz="2000" kern="1200" dirty="0" smtClean="0"/>
                <a:t>郵寄時間</a:t>
              </a:r>
              <a:r>
                <a:rPr lang="en-US" altLang="zh-TW" sz="2000" b="1" dirty="0" smtClean="0">
                  <a:solidFill>
                    <a:srgbClr val="FF0000"/>
                  </a:solidFill>
                </a:rPr>
                <a:t>4</a:t>
              </a:r>
              <a:r>
                <a:rPr lang="en-US" altLang="zh-TW" sz="2000" b="1" kern="1200" dirty="0" smtClean="0">
                  <a:solidFill>
                    <a:srgbClr val="FF0000"/>
                  </a:solidFill>
                </a:rPr>
                <a:t>/28~5/10</a:t>
              </a:r>
              <a:r>
                <a:rPr lang="zh-TW" altLang="en-US" sz="2000" kern="1200" dirty="0" smtClean="0"/>
                <a:t>以</a:t>
              </a:r>
              <a:r>
                <a:rPr lang="zh-TW" altLang="en-US" sz="2000" kern="1200" dirty="0" smtClean="0"/>
                <a:t>郵戳為憑。</a:t>
              </a:r>
              <a:endParaRPr lang="en-US" altLang="zh-TW" sz="2000" kern="1200" dirty="0" smtClean="0"/>
            </a:p>
          </p:txBody>
        </p:sp>
      </p:grpSp>
      <p:sp>
        <p:nvSpPr>
          <p:cNvPr id="26" name="向下箭號 25"/>
          <p:cNvSpPr/>
          <p:nvPr/>
        </p:nvSpPr>
        <p:spPr>
          <a:xfrm>
            <a:off x="4704052" y="2986984"/>
            <a:ext cx="424838" cy="623597"/>
          </a:xfrm>
          <a:prstGeom prst="downArrow">
            <a:avLst/>
          </a:prstGeom>
          <a:solidFill>
            <a:srgbClr val="00B05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向下箭號 26"/>
          <p:cNvSpPr/>
          <p:nvPr/>
        </p:nvSpPr>
        <p:spPr>
          <a:xfrm>
            <a:off x="4779739" y="6790049"/>
            <a:ext cx="424838" cy="623597"/>
          </a:xfrm>
          <a:prstGeom prst="downArrow">
            <a:avLst/>
          </a:prstGeom>
          <a:solidFill>
            <a:srgbClr val="00B05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文字方塊 27"/>
          <p:cNvSpPr txBox="1"/>
          <p:nvPr/>
        </p:nvSpPr>
        <p:spPr>
          <a:xfrm>
            <a:off x="3478272" y="10733700"/>
            <a:ext cx="2813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 </a:t>
            </a:r>
            <a:r>
              <a:rPr lang="zh-TW" altLang="en-US" sz="2000" b="1" dirty="0" smtClean="0">
                <a:solidFill>
                  <a:srgbClr val="00B050"/>
                </a:solidFill>
              </a:rPr>
              <a:t>屏東縣牡丹鄉石門國小</a:t>
            </a:r>
            <a:endParaRPr lang="zh-TW" altLang="en-US" sz="2000" b="1" dirty="0">
              <a:solidFill>
                <a:srgbClr val="00B050"/>
              </a:solidFill>
            </a:endParaRPr>
          </a:p>
        </p:txBody>
      </p:sp>
      <p:sp>
        <p:nvSpPr>
          <p:cNvPr id="29" name="向下箭號 28"/>
          <p:cNvSpPr/>
          <p:nvPr/>
        </p:nvSpPr>
        <p:spPr>
          <a:xfrm>
            <a:off x="1667124" y="2958341"/>
            <a:ext cx="424838" cy="623597"/>
          </a:xfrm>
          <a:prstGeom prst="downArrow">
            <a:avLst/>
          </a:prstGeom>
          <a:solidFill>
            <a:srgbClr val="00B05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圓角矩形 24"/>
          <p:cNvSpPr/>
          <p:nvPr/>
        </p:nvSpPr>
        <p:spPr>
          <a:xfrm>
            <a:off x="522235" y="3635403"/>
            <a:ext cx="3048882" cy="3710188"/>
          </a:xfrm>
          <a:prstGeom prst="roundRect">
            <a:avLst>
              <a:gd name="adj" fmla="val 10000"/>
            </a:avLst>
          </a:prstGeom>
          <a:noFill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TW" altLang="en-US" dirty="0"/>
          </a:p>
        </p:txBody>
      </p:sp>
      <p:sp>
        <p:nvSpPr>
          <p:cNvPr id="30" name="圓角矩形 4"/>
          <p:cNvSpPr txBox="1"/>
          <p:nvPr/>
        </p:nvSpPr>
        <p:spPr>
          <a:xfrm>
            <a:off x="675065" y="4724945"/>
            <a:ext cx="2775982" cy="292222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0" tIns="25400" rIns="38100" bIns="25400" numCol="1" spcCol="1270" anchor="ctr" anchorCtr="0">
            <a:noAutofit/>
          </a:bodyPr>
          <a:lstStyle/>
          <a:p>
            <a:r>
              <a:rPr lang="zh-TW" altLang="en-US" kern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請攜帶</a:t>
            </a:r>
            <a:r>
              <a:rPr lang="en-US" altLang="zh-TW" kern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kern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kern="12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「新生入學通知單」、「</a:t>
            </a:r>
            <a:r>
              <a:rPr lang="zh-TW" altLang="en-US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戶籍謄本</a:t>
            </a:r>
            <a:r>
              <a:rPr lang="zh-TW" altLang="en-US" b="1" kern="12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正本」或</a:t>
            </a:r>
            <a:r>
              <a:rPr lang="zh-TW" altLang="en-US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en-US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戶口名簿影本」</a:t>
            </a:r>
            <a:r>
              <a:rPr lang="zh-TW" altLang="en-US" kern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等文件於  </a:t>
            </a:r>
            <a:endParaRPr lang="en-US" altLang="zh-TW" kern="1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en-US" altLang="zh-TW" sz="2400" b="1" kern="1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/28~5/10</a:t>
            </a:r>
            <a:r>
              <a:rPr lang="en-US" altLang="zh-TW" sz="2400" kern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kern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400" b="1" kern="12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上午</a:t>
            </a:r>
            <a:r>
              <a:rPr lang="en-US" altLang="zh-TW" sz="2400" b="1" kern="12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09:00~12:00</a:t>
            </a:r>
            <a:br>
              <a:rPr lang="en-US" altLang="zh-TW" sz="2400" b="1" kern="12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400" b="1" kern="12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下午</a:t>
            </a:r>
            <a:r>
              <a:rPr lang="en-US" altLang="zh-TW" sz="2400" b="1" kern="12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13:30~16:00</a:t>
            </a:r>
          </a:p>
          <a:p>
            <a:endParaRPr lang="en-US" altLang="zh-TW" b="1" kern="1200" dirty="0" smtClean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latin typeface="+mn-ea"/>
              </a:rPr>
              <a:t>到本校教務組報到</a:t>
            </a:r>
            <a:endParaRPr lang="en-US" altLang="zh-TW" b="1" dirty="0" smtClean="0">
              <a:solidFill>
                <a:srgbClr val="FF0000"/>
              </a:solidFill>
              <a:latin typeface="+mn-ea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latin typeface="+mn-ea"/>
                <a:cs typeface="全字庫正宋體" panose="02020300000000000000" pitchFamily="18" charset="-120"/>
              </a:rPr>
              <a:t>電話：</a:t>
            </a:r>
            <a:r>
              <a:rPr lang="en-US" altLang="zh-TW" b="1" dirty="0" smtClean="0">
                <a:solidFill>
                  <a:srgbClr val="FF0000"/>
                </a:solidFill>
                <a:latin typeface="+mn-ea"/>
                <a:cs typeface="全字庫正宋體" panose="02020300000000000000" pitchFamily="18" charset="-120"/>
              </a:rPr>
              <a:t>08-8831005#15</a:t>
            </a:r>
          </a:p>
          <a:p>
            <a:r>
              <a:rPr lang="zh-TW" altLang="en-US" b="1" dirty="0" smtClean="0">
                <a:solidFill>
                  <a:srgbClr val="FF0000"/>
                </a:solidFill>
                <a:latin typeface="+mn-ea"/>
              </a:rPr>
              <a:t>羅可靜組長</a:t>
            </a:r>
            <a:endParaRPr lang="en-US" altLang="zh-TW" b="1" kern="1200" dirty="0" smtClean="0">
              <a:solidFill>
                <a:srgbClr val="FF0000"/>
              </a:solidFill>
              <a:latin typeface="+mn-ea"/>
            </a:endParaRPr>
          </a:p>
          <a:p>
            <a:endParaRPr lang="en-US" altLang="zh-TW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l" defTabSz="889000">
              <a:lnSpc>
                <a:spcPts val="2800"/>
              </a:lnSpc>
              <a:spcBef>
                <a:spcPts val="1800"/>
              </a:spcBef>
              <a:spcAft>
                <a:spcPts val="1200"/>
              </a:spcAft>
            </a:pPr>
            <a:endParaRPr lang="en-US" altLang="zh-TW" sz="2000" kern="1200" dirty="0" smtClean="0"/>
          </a:p>
          <a:p>
            <a:pPr lvl="0" algn="l" defTabSz="889000">
              <a:lnSpc>
                <a:spcPts val="2800"/>
              </a:lnSpc>
              <a:spcBef>
                <a:spcPts val="1800"/>
              </a:spcBef>
              <a:spcAft>
                <a:spcPts val="1200"/>
              </a:spcAft>
            </a:pPr>
            <a:endParaRPr lang="zh-TW" altLang="en-US" sz="2000" kern="1200" dirty="0"/>
          </a:p>
        </p:txBody>
      </p:sp>
    </p:spTree>
    <p:extLst>
      <p:ext uri="{BB962C8B-B14F-4D97-AF65-F5344CB8AC3E}">
        <p14:creationId xmlns:p14="http://schemas.microsoft.com/office/powerpoint/2010/main" val="3098255001"/>
      </p:ext>
    </p:extLst>
  </p:cSld>
  <p:clrMapOvr>
    <a:masterClrMapping/>
  </p:clrMapOvr>
</p:sld>
</file>

<file path=ppt/theme/theme1.xml><?xml version="1.0" encoding="utf-8"?>
<a:theme xmlns:a="http://schemas.openxmlformats.org/drawingml/2006/main" name="絲縷">
  <a:themeElements>
    <a:clrScheme name="絲縷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絲縷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絲縷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549</TotalTime>
  <Words>45</Words>
  <Application>Microsoft Office PowerPoint</Application>
  <PresentationFormat>寬螢幕</PresentationFormat>
  <Paragraphs>18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9" baseType="lpstr">
      <vt:lpstr>全字庫正宋體</vt:lpstr>
      <vt:lpstr>微軟正黑體</vt:lpstr>
      <vt:lpstr>PMingLiU</vt:lpstr>
      <vt:lpstr>標楷體</vt:lpstr>
      <vt:lpstr>Arial</vt:lpstr>
      <vt:lpstr>Century Gothic</vt:lpstr>
      <vt:lpstr>Wingdings 3</vt:lpstr>
      <vt:lpstr>絲縷</vt:lpstr>
      <vt:lpstr>屏東縣石門國民小學 114學年度國小部 新生報到方案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屏東縣政府110年國中新生多元報到方案</dc:title>
  <dc:creator>user</dc:creator>
  <cp:lastModifiedBy>User</cp:lastModifiedBy>
  <cp:revision>38</cp:revision>
  <cp:lastPrinted>2024-04-09T06:54:37Z</cp:lastPrinted>
  <dcterms:created xsi:type="dcterms:W3CDTF">2021-06-03T02:23:27Z</dcterms:created>
  <dcterms:modified xsi:type="dcterms:W3CDTF">2025-04-23T02:52:09Z</dcterms:modified>
</cp:coreProperties>
</file>